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7" r:id="rId2"/>
    <p:sldId id="307" r:id="rId3"/>
    <p:sldId id="319" r:id="rId4"/>
    <p:sldId id="318" r:id="rId5"/>
    <p:sldId id="317" r:id="rId6"/>
    <p:sldId id="321" r:id="rId7"/>
    <p:sldId id="313" r:id="rId8"/>
    <p:sldId id="311" r:id="rId9"/>
    <p:sldId id="316" r:id="rId10"/>
    <p:sldId id="312" r:id="rId11"/>
    <p:sldId id="281" r:id="rId12"/>
  </p:sldIdLst>
  <p:sldSz cx="12192000" cy="6858000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1040"/>
    <a:srgbClr val="E47893"/>
    <a:srgbClr val="843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04C49-3FC0-4C79-B918-BFD29FF504E2}" type="datetimeFigureOut">
              <a:rPr lang="de-DE" smtClean="0"/>
              <a:t>15.07.2021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5267C-06DD-4945-BDF5-B6E7AC3D7AC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283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ea typeface="ＭＳ Ｐゴシック" panose="020B0600070205080204" pitchFamily="34" charset="-128"/>
            </a:endParaRPr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79C3AE3-D156-4715-8484-E425CE1B5B1E}" type="slidenum">
              <a:rPr lang="de-DE" altLang="de-DE" smtClean="0">
                <a:latin typeface="Delicious-Roman"/>
              </a:rPr>
              <a:pPr/>
              <a:t>1</a:t>
            </a:fld>
            <a:endParaRPr lang="de-DE" altLang="de-DE">
              <a:latin typeface="Delicious-Roman"/>
            </a:endParaRPr>
          </a:p>
        </p:txBody>
      </p:sp>
    </p:spTree>
    <p:extLst>
      <p:ext uri="{BB962C8B-B14F-4D97-AF65-F5344CB8AC3E}">
        <p14:creationId xmlns:p14="http://schemas.microsoft.com/office/powerpoint/2010/main" val="1503686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9600" y="1306637"/>
            <a:ext cx="10972800" cy="2129459"/>
          </a:xfrm>
        </p:spPr>
        <p:txBody>
          <a:bodyPr/>
          <a:lstStyle>
            <a:lvl1pPr algn="ctr">
              <a:defRPr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681804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Delicious-Roman"/>
                <a:cs typeface="Delicious-Roman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3742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952426"/>
            <a:ext cx="109728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15.07.2021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787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1043493"/>
            <a:ext cx="2743200" cy="508267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1043493"/>
            <a:ext cx="8026400" cy="5082671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15.07.2021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12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941680"/>
            <a:ext cx="109728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2148043"/>
            <a:ext cx="10972800" cy="411797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15.07.2021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142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3258789"/>
            <a:ext cx="103632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1758602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15.07.2021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999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941680"/>
            <a:ext cx="109728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996253"/>
            <a:ext cx="5384800" cy="425900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996253"/>
            <a:ext cx="5384800" cy="425900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15.07.2021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19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97395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2215219"/>
            <a:ext cx="5386917" cy="639762"/>
          </a:xfrm>
        </p:spPr>
        <p:txBody>
          <a:bodyPr anchor="b"/>
          <a:lstStyle>
            <a:lvl1pPr marL="0" indent="0">
              <a:buNone/>
              <a:defRPr sz="2400" b="0">
                <a:latin typeface="Delicious-Bold"/>
                <a:cs typeface="Delicious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936841"/>
            <a:ext cx="5386917" cy="33076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2215219"/>
            <a:ext cx="5389033" cy="639762"/>
          </a:xfrm>
        </p:spPr>
        <p:txBody>
          <a:bodyPr anchor="b"/>
          <a:lstStyle>
            <a:lvl1pPr marL="0" indent="0">
              <a:buNone/>
              <a:defRPr sz="2400" b="0">
                <a:latin typeface="Delicious-Bold"/>
                <a:cs typeface="Delicious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936842"/>
            <a:ext cx="5389033" cy="33076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15.07.2021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73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930922"/>
            <a:ext cx="109728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15.07.2021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90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15.07.2021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921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914176"/>
            <a:ext cx="4011084" cy="1162050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946673"/>
            <a:ext cx="6815667" cy="51794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2076226"/>
            <a:ext cx="4011084" cy="4049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15.07.2021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421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996008"/>
            <a:ext cx="73152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1000461"/>
            <a:ext cx="7315200" cy="392252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562746"/>
            <a:ext cx="7315200" cy="6574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15.07.2021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9316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609600" y="56515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09600" y="2008189"/>
            <a:ext cx="10972800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pic>
        <p:nvPicPr>
          <p:cNvPr id="1031" name="Grafik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17200" y="154314"/>
            <a:ext cx="1270000" cy="548155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</p:pic>
      <p:cxnSp>
        <p:nvCxnSpPr>
          <p:cNvPr id="13" name="Gerade Verbindung 12"/>
          <p:cNvCxnSpPr/>
          <p:nvPr/>
        </p:nvCxnSpPr>
        <p:spPr>
          <a:xfrm>
            <a:off x="0" y="839788"/>
            <a:ext cx="12192000" cy="0"/>
          </a:xfrm>
          <a:prstGeom prst="line">
            <a:avLst/>
          </a:prstGeom>
          <a:ln w="31750">
            <a:solidFill>
              <a:srgbClr val="84314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89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843144"/>
          </a:solidFill>
          <a:latin typeface="Candara" pitchFamily="34" charset="0"/>
          <a:ea typeface="ＭＳ Ｐゴシック" charset="-128"/>
          <a:cs typeface="Candara" pitchFamily="34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843144"/>
          </a:solidFill>
          <a:latin typeface="Candara" pitchFamily="34" charset="0"/>
          <a:ea typeface="ＭＳ Ｐゴシック" charset="-128"/>
          <a:cs typeface="Candara" pitchFamily="34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843144"/>
          </a:solidFill>
          <a:latin typeface="Candara" pitchFamily="34" charset="0"/>
          <a:ea typeface="ＭＳ Ｐゴシック" charset="-128"/>
          <a:cs typeface="Candara" pitchFamily="34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843144"/>
          </a:solidFill>
          <a:latin typeface="Candara" pitchFamily="34" charset="0"/>
          <a:ea typeface="ＭＳ Ｐゴシック" charset="-128"/>
          <a:cs typeface="Candara" pitchFamily="34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843144"/>
          </a:solidFill>
          <a:latin typeface="Candara" pitchFamily="34" charset="0"/>
          <a:ea typeface="ＭＳ Ｐゴシック" charset="-128"/>
          <a:cs typeface="Candara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AE4D42"/>
          </a:solidFill>
          <a:latin typeface="Delicious-Bold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AE4D42"/>
          </a:solidFill>
          <a:latin typeface="Delicious-Bold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AE4D42"/>
          </a:solidFill>
          <a:latin typeface="Delicious-Bold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AE4D42"/>
          </a:solidFill>
          <a:latin typeface="Delicious-Bold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Candara" pitchFamily="34" charset="0"/>
          <a:ea typeface="ＭＳ Ｐゴシック" charset="-128"/>
          <a:cs typeface="Candara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Candara" pitchFamily="34" charset="0"/>
          <a:ea typeface="ＭＳ Ｐゴシック" charset="-128"/>
          <a:cs typeface="Candara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ndara" pitchFamily="34" charset="0"/>
          <a:ea typeface="ＭＳ Ｐゴシック" charset="-128"/>
          <a:cs typeface="Candara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andara" pitchFamily="34" charset="0"/>
          <a:ea typeface="ＭＳ Ｐゴシック" charset="-128"/>
          <a:cs typeface="Candara" pitchFamily="34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ndara" pitchFamily="34" charset="0"/>
          <a:ea typeface="ＭＳ Ｐゴシック" charset="-128"/>
          <a:cs typeface="Candara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Wikidata:SPARQL_tutorial" TargetMode="External"/><Relationship Id="rId2" Type="http://schemas.openxmlformats.org/officeDocument/2006/relationships/hyperlink" Target="https://www.youtube.com/watch?v=FvGndkpa4K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i-ulm.de/fileadmin/website_uni_ulm/iui.inst.090/Lehre/WS_2011-2012/SemWebGrundlagen/v02_handout.pdf" TargetMode="External"/><Relationship Id="rId3" Type="http://schemas.openxmlformats.org/officeDocument/2006/relationships/hyperlink" Target="http://www.contrib.andrew.cmu.edu/~mm6/95-733/PowerPoint/rdftutorial.pdf" TargetMode="External"/><Relationship Id="rId7" Type="http://schemas.openxmlformats.org/officeDocument/2006/relationships/hyperlink" Target="https://www.europeandataportal.eu/sites/default/files/d2.1.2_training_module_1.2_introduction_to_linked_data_de_edp.pdf" TargetMode="External"/><Relationship Id="rId12" Type="http://schemas.openxmlformats.org/officeDocument/2006/relationships/hyperlink" Target="https://www.youtube.com/watch?v=CbW0hjGjjxM&amp;feature=youtu.be" TargetMode="External"/><Relationship Id="rId2" Type="http://schemas.openxmlformats.org/officeDocument/2006/relationships/hyperlink" Target="http://www.linkeddatatools.com/introducing-rdf-part-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xml/xml_rdf.asp" TargetMode="External"/><Relationship Id="rId11" Type="http://schemas.openxmlformats.org/officeDocument/2006/relationships/hyperlink" Target="https://www.youtube.com/watch?v=zeYfT1cNKQg" TargetMode="External"/><Relationship Id="rId5" Type="http://schemas.openxmlformats.org/officeDocument/2006/relationships/hyperlink" Target="https://www.xul.fr/en-xml-rdf.php#resource" TargetMode="External"/><Relationship Id="rId10" Type="http://schemas.openxmlformats.org/officeDocument/2006/relationships/hyperlink" Target="https://medium.com/wallscope/understanding-linked-data-formats-rdf-xml-vs-turtle-vs-n-triples-eb931dbe9827" TargetMode="External"/><Relationship Id="rId4" Type="http://schemas.openxmlformats.org/officeDocument/2006/relationships/hyperlink" Target="https://programminghistorian.org/en/lessons/intro-to-linked-data" TargetMode="External"/><Relationship Id="rId9" Type="http://schemas.openxmlformats.org/officeDocument/2006/relationships/hyperlink" Target="https://port.sas.ac.uk/course/view.php?id=5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wallscope/understanding-linked-data-formats-rdf-xml-vs-turtle-vs-n-triples-eb931dbe9827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xml/xml_rdf.as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rogramminghistorian.org/en/lessons/intro-to-linked-data#rdf-and-data-format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2">
            <a:extLst>
              <a:ext uri="{FF2B5EF4-FFF2-40B4-BE49-F238E27FC236}">
                <a16:creationId xmlns:a16="http://schemas.microsoft.com/office/drawing/2014/main" id="{D3E446DB-09C0-4C5C-BF32-177127E116CE}"/>
              </a:ext>
            </a:extLst>
          </p:cNvPr>
          <p:cNvSpPr txBox="1"/>
          <p:nvPr/>
        </p:nvSpPr>
        <p:spPr>
          <a:xfrm>
            <a:off x="2555479" y="1210321"/>
            <a:ext cx="7081042" cy="514779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4800" b="1" strike="noStrike" spc="-1" dirty="0">
                <a:solidFill>
                  <a:srgbClr val="843144"/>
                </a:solidFill>
                <a:latin typeface="Candara"/>
                <a:ea typeface="ＭＳ Ｐゴシック"/>
              </a:rPr>
              <a:t>Modul 9b Digitale </a:t>
            </a:r>
            <a:r>
              <a:rPr lang="en-US" sz="4800" b="1" strike="noStrike" spc="-1" dirty="0" err="1">
                <a:solidFill>
                  <a:srgbClr val="843144"/>
                </a:solidFill>
                <a:latin typeface="Candara"/>
                <a:ea typeface="ＭＳ Ｐゴシック"/>
              </a:rPr>
              <a:t>Editorik</a:t>
            </a:r>
            <a:endParaRPr lang="en-US" sz="4800" b="1" strike="noStrike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/>
            <a:endParaRPr lang="en-US" sz="4800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/>
            <a:r>
              <a:rPr lang="en-US" sz="4800" spc="-1" dirty="0">
                <a:solidFill>
                  <a:srgbClr val="843144"/>
                </a:solidFill>
                <a:latin typeface="Candara"/>
                <a:ea typeface="ＭＳ Ｐゴシック"/>
              </a:rPr>
              <a:t>RDF/XML</a:t>
            </a:r>
          </a:p>
          <a:p>
            <a:pPr algn="ctr"/>
            <a:endParaRPr lang="en-US" sz="4800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/>
            <a:endParaRPr lang="en-US" sz="4800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/>
            <a:endParaRPr lang="en-US" sz="4800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/>
            <a:r>
              <a:rPr lang="en-US" sz="4800" spc="-1" dirty="0">
                <a:solidFill>
                  <a:srgbClr val="843144"/>
                </a:solidFill>
                <a:latin typeface="Candara"/>
                <a:ea typeface="ＭＳ Ｐゴシック"/>
              </a:rPr>
              <a:t>Dr. Jaap Geraerts</a:t>
            </a:r>
          </a:p>
          <a:p>
            <a:pPr algn="ctr"/>
            <a:endParaRPr lang="en-US" sz="4800" strike="noStrike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/>
            <a:endParaRPr lang="en-US" sz="4800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/>
            <a:endParaRPr lang="en-US" sz="4800" strike="noStrike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/>
            <a:endParaRPr lang="en-US" sz="480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179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85D9-3894-4FD5-9020-FE6739EF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SPARQL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B1F76-1EF0-4304-8FB5-70C3F9642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RDF querying language</a:t>
            </a:r>
          </a:p>
          <a:p>
            <a:r>
              <a:rPr lang="en-GB" dirty="0"/>
              <a:t>Short and nice introduction: </a:t>
            </a:r>
            <a:r>
              <a:rPr lang="en-GB" dirty="0">
                <a:hlinkClick r:id="rId2"/>
              </a:rPr>
              <a:t>https://www.youtube.com/watch?v=FvGndkpa4K0</a:t>
            </a:r>
            <a:endParaRPr lang="en-GB" dirty="0"/>
          </a:p>
          <a:p>
            <a:r>
              <a:rPr lang="en-GB" dirty="0"/>
              <a:t>Tutorial (2): </a:t>
            </a:r>
            <a:r>
              <a:rPr lang="en-GB" dirty="0">
                <a:hlinkClick r:id="rId3"/>
              </a:rPr>
              <a:t>https://www.wikidata.org/wiki/Wikidata:SPARQL_tutorial</a:t>
            </a:r>
            <a:endParaRPr lang="en-GB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380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C5A2-B242-4323-9CE5-D3C819A95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90D5F-0AB8-40C3-9A6B-29F28B7D8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48043"/>
            <a:ext cx="11582400" cy="4534111"/>
          </a:xfrm>
        </p:spPr>
        <p:txBody>
          <a:bodyPr/>
          <a:lstStyle/>
          <a:p>
            <a:r>
              <a:rPr lang="de-DE" sz="1800" dirty="0">
                <a:hlinkClick r:id="rId2"/>
              </a:rPr>
              <a:t>http://www.linkeddatatools.com/introducing-rdf-part-2 </a:t>
            </a:r>
            <a:r>
              <a:rPr lang="de-DE" sz="1800" dirty="0"/>
              <a:t>(</a:t>
            </a:r>
            <a:r>
              <a:rPr lang="de-DE" sz="1800" dirty="0" err="1"/>
              <a:t>short</a:t>
            </a:r>
            <a:r>
              <a:rPr lang="de-DE" sz="1800" dirty="0"/>
              <a:t>, but </a:t>
            </a:r>
            <a:r>
              <a:rPr lang="de-DE" sz="1800" dirty="0" err="1"/>
              <a:t>clear</a:t>
            </a:r>
            <a:r>
              <a:rPr lang="de-DE" sz="1800" dirty="0"/>
              <a:t> </a:t>
            </a:r>
            <a:r>
              <a:rPr lang="de-DE" sz="1800" dirty="0" err="1"/>
              <a:t>introduction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basics</a:t>
            </a:r>
            <a:r>
              <a:rPr lang="de-DE" sz="1800" dirty="0"/>
              <a:t>)</a:t>
            </a:r>
          </a:p>
          <a:p>
            <a:r>
              <a:rPr lang="de-DE" sz="1800" dirty="0">
                <a:hlinkClick r:id="rId3"/>
              </a:rPr>
              <a:t>http://www.contrib.andrew.cmu.edu/~mm6/95-733/PowerPoint/rdftutorial.pdf</a:t>
            </a:r>
            <a:endParaRPr lang="de-DE" sz="1800" dirty="0">
              <a:hlinkClick r:id="rId4"/>
            </a:endParaRPr>
          </a:p>
          <a:p>
            <a:r>
              <a:rPr lang="de-DE" sz="1800" dirty="0">
                <a:hlinkClick r:id="rId5"/>
              </a:rPr>
              <a:t>https://www.xul.fr/en-xml-rdf.php#resource</a:t>
            </a:r>
            <a:endParaRPr lang="de-DE" sz="1800" dirty="0">
              <a:hlinkClick r:id="rId4"/>
            </a:endParaRPr>
          </a:p>
          <a:p>
            <a:r>
              <a:rPr lang="de-DE" sz="1800" dirty="0">
                <a:hlinkClick r:id="rId6"/>
              </a:rPr>
              <a:t>https://www.w3schools.com/xml/xml_rdf.asp</a:t>
            </a:r>
            <a:endParaRPr lang="de-DE" sz="1800" dirty="0"/>
          </a:p>
          <a:p>
            <a:r>
              <a:rPr lang="de-DE" sz="1800" dirty="0">
                <a:hlinkClick r:id="rId4"/>
              </a:rPr>
              <a:t>http://wifo5-03.informatik.uni-mannheim.de/bizer/pub/LinkedDataTutorial/</a:t>
            </a:r>
          </a:p>
          <a:p>
            <a:r>
              <a:rPr lang="de-DE" sz="1800" dirty="0">
                <a:hlinkClick r:id="rId4"/>
              </a:rPr>
              <a:t>https://programminghistorian.org/en/lessons/intro-to-linked-data</a:t>
            </a:r>
            <a:endParaRPr lang="de-DE" sz="1800" dirty="0"/>
          </a:p>
          <a:p>
            <a:r>
              <a:rPr lang="de-DE" sz="1800" dirty="0">
                <a:hlinkClick r:id="rId7"/>
              </a:rPr>
              <a:t>https://www.europeandataportal.eu/sites/default/files/d2.1.2_training_module_1.2_introduction_to_linked_data_de_edp.pdf</a:t>
            </a:r>
            <a:r>
              <a:rPr lang="de-DE" sz="1800" dirty="0"/>
              <a:t> (</a:t>
            </a:r>
            <a:r>
              <a:rPr lang="de-DE" sz="1800" dirty="0" err="1"/>
              <a:t>useful</a:t>
            </a:r>
            <a:r>
              <a:rPr lang="de-DE" sz="1800" dirty="0"/>
              <a:t> </a:t>
            </a:r>
            <a:r>
              <a:rPr lang="de-DE" sz="1800" dirty="0" err="1"/>
              <a:t>introduction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Linked</a:t>
            </a:r>
            <a:r>
              <a:rPr lang="de-DE" sz="1800" dirty="0"/>
              <a:t> Data, in German!)</a:t>
            </a:r>
          </a:p>
          <a:p>
            <a:r>
              <a:rPr lang="de-DE" sz="1800" dirty="0">
                <a:hlinkClick r:id="rId8"/>
              </a:rPr>
              <a:t>https://www.uni-ulm.de/fileadmin/website_uni_ulm/iui.inst.090/Lehre/WS_2011-2012/SemWebGrundlagen/v02_handout.pdf</a:t>
            </a:r>
            <a:r>
              <a:rPr lang="de-DE" sz="1800" dirty="0"/>
              <a:t> (</a:t>
            </a:r>
            <a:r>
              <a:rPr lang="de-DE" sz="1800" dirty="0" err="1"/>
              <a:t>useful</a:t>
            </a:r>
            <a:r>
              <a:rPr lang="de-DE" sz="1800" dirty="0"/>
              <a:t> </a:t>
            </a:r>
            <a:r>
              <a:rPr lang="de-DE" sz="1800" dirty="0" err="1"/>
              <a:t>introduction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Linked</a:t>
            </a:r>
            <a:r>
              <a:rPr lang="de-DE" sz="1800" dirty="0"/>
              <a:t> Data, in German!)</a:t>
            </a:r>
          </a:p>
          <a:p>
            <a:r>
              <a:rPr lang="de-DE" sz="1800" dirty="0">
                <a:hlinkClick r:id="rId9"/>
              </a:rPr>
              <a:t>https://port.sas.ac.uk/course/view.php?id=54</a:t>
            </a:r>
            <a:endParaRPr lang="de-DE" sz="1800" dirty="0"/>
          </a:p>
          <a:p>
            <a:r>
              <a:rPr lang="de-DE" sz="1800" dirty="0">
                <a:hlinkClick r:id="rId10"/>
              </a:rPr>
              <a:t>https://medium.com/wallscope/understanding-linked-data-formats-rdf-xml-vs-turtle-vs-n-triples-eb931dbe9827</a:t>
            </a:r>
            <a:endParaRPr lang="de-DE" sz="1800" dirty="0"/>
          </a:p>
          <a:p>
            <a:r>
              <a:rPr lang="de-DE" sz="1800" dirty="0">
                <a:hlinkClick r:id="rId11"/>
              </a:rPr>
              <a:t>https://www.youtube.com/watch?v=zeYfT1cNKQg</a:t>
            </a:r>
            <a:endParaRPr lang="de-DE" sz="1800" dirty="0"/>
          </a:p>
          <a:p>
            <a:r>
              <a:rPr lang="de-DE" sz="1800" dirty="0" err="1"/>
              <a:t>Linked</a:t>
            </a:r>
            <a:r>
              <a:rPr lang="de-DE" sz="1800" dirty="0"/>
              <a:t> Data and AOR: </a:t>
            </a:r>
            <a:r>
              <a:rPr lang="de-DE" sz="1800" dirty="0">
                <a:hlinkClick r:id="rId12"/>
              </a:rPr>
              <a:t>https://www.youtube.com/watch?v=CbW0hjGjjxM&amp;feature=youtu.be</a:t>
            </a:r>
            <a:endParaRPr lang="de-DE" sz="1800" dirty="0"/>
          </a:p>
          <a:p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85745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72A3-43C0-466D-87C2-D91226754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 Description Framework (RDF)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5B331-7563-40E9-B8B4-CE7E197A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48043"/>
            <a:ext cx="11582400" cy="4117975"/>
          </a:xfrm>
        </p:spPr>
        <p:txBody>
          <a:bodyPr/>
          <a:lstStyle/>
          <a:p>
            <a:r>
              <a:rPr lang="en-US" dirty="0"/>
              <a:t>RDF is a data model (specific way to describe and organize data)</a:t>
            </a:r>
          </a:p>
          <a:p>
            <a:r>
              <a:rPr lang="en-US" dirty="0"/>
              <a:t>RDF is XML</a:t>
            </a:r>
          </a:p>
          <a:p>
            <a:r>
              <a:rPr lang="en-US" dirty="0"/>
              <a:t>RDF has several ‘serializations’ (e.g. RDF XML, Turtle)</a:t>
            </a:r>
          </a:p>
          <a:p>
            <a:r>
              <a:rPr lang="en-US" dirty="0"/>
              <a:t>Based on ‘triples’</a:t>
            </a:r>
          </a:p>
          <a:p>
            <a:r>
              <a:rPr lang="en-US" dirty="0"/>
              <a:t>Subjects can be objects of other statements, and vice versa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DDEDA-AB7C-4D3C-B59B-296AF809AB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35" y="5098178"/>
            <a:ext cx="5870330" cy="1759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484F8-C5F0-425F-8976-844502AE0E55}"/>
              </a:ext>
            </a:extLst>
          </p:cNvPr>
          <p:cNvSpPr txBox="1"/>
          <p:nvPr/>
        </p:nvSpPr>
        <p:spPr>
          <a:xfrm>
            <a:off x="9243646" y="5175738"/>
            <a:ext cx="1318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Source: click </a:t>
            </a:r>
            <a:r>
              <a:rPr lang="en-US" dirty="0">
                <a:latin typeface="Candara" panose="020E0502030303020204" pitchFamily="34" charset="0"/>
                <a:hlinkClick r:id="rId3"/>
              </a:rPr>
              <a:t>here</a:t>
            </a:r>
            <a:r>
              <a:rPr lang="en-US" dirty="0">
                <a:latin typeface="Candara" panose="020E0502030303020204" pitchFamily="34" charset="0"/>
              </a:rPr>
              <a:t>.</a:t>
            </a:r>
            <a:endParaRPr lang="de-DE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95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14B9C-01FA-4A1E-9FC3-CF7255BF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RDF/XML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ABD4B-08FA-42FE-B870-1EFE57B43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</a:rPr>
              <a:t>RDF Resource, Property, and Property Value</a:t>
            </a:r>
          </a:p>
          <a:p>
            <a:pPr marL="0" indent="0" algn="l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	RDF identifies things using Web identifiers (URIs), and describes resources with 	properties and property values.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</a:rPr>
              <a:t>A </a:t>
            </a:r>
            <a:r>
              <a:rPr lang="en-US" sz="2400" b="1" i="0" dirty="0">
                <a:solidFill>
                  <a:srgbClr val="000000"/>
                </a:solidFill>
                <a:effectLst/>
              </a:rPr>
              <a:t>Resource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 is anything that can have a URI, such as "https://www.w3schools.com/rdf"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A </a:t>
            </a:r>
            <a:r>
              <a:rPr lang="en-US" sz="2400" b="1" i="0" dirty="0">
                <a:solidFill>
                  <a:srgbClr val="000000"/>
                </a:solidFill>
                <a:effectLst/>
              </a:rPr>
              <a:t>Property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 is a Resource that has a name, such as "author" or "homepage"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A </a:t>
            </a:r>
            <a:r>
              <a:rPr lang="en-US" sz="2400" b="1" i="0" dirty="0">
                <a:solidFill>
                  <a:srgbClr val="000000"/>
                </a:solidFill>
                <a:effectLst/>
              </a:rPr>
              <a:t>Property value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 is the value of a Property, such as "Jan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Egil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Refsnes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" or "https://www.w3schools.com" (note that a property value can be another resource)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rgbClr val="000000"/>
                </a:solidFill>
              </a:rPr>
              <a:t>(source: </a:t>
            </a:r>
            <a:r>
              <a:rPr lang="en-US" sz="2400" dirty="0">
                <a:solidFill>
                  <a:srgbClr val="000000"/>
                </a:solidFill>
                <a:hlinkClick r:id="rId2"/>
              </a:rPr>
              <a:t>https://www.w3schools.com/xml/xml_rdf.asp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  <a:endParaRPr lang="en-US" sz="2400" b="0" i="0" dirty="0">
              <a:solidFill>
                <a:srgbClr val="000000"/>
              </a:solidFill>
              <a:effectLst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48953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CEA1-7947-44A7-AA84-E58F41D9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RDF/XML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97409-38D7-4CAA-97E9-B950E8DA9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48043"/>
            <a:ext cx="11717215" cy="4709957"/>
          </a:xfrm>
        </p:spPr>
        <p:txBody>
          <a:bodyPr/>
          <a:lstStyle/>
          <a:p>
            <a:pPr marL="0" indent="0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“A recipe </a:t>
            </a:r>
            <a:r>
              <a:rPr lang="en-US" sz="2400" dirty="0">
                <a:solidFill>
                  <a:srgbClr val="000000"/>
                </a:solidFill>
              </a:rPr>
              <a:t>has the name XXX” (recipe = subject; has the name = predicate, XXX = object)</a:t>
            </a:r>
            <a:endParaRPr lang="en-US" sz="2400" b="0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sz="11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&lt;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rdf:rdf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xmlns:rdf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"http://www.w3.org/1999/02/22-rdf-syntax-ns#"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xmlns:recipe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"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http://jg.dhlab.de/Teaching/recipe.xsd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"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&gt; 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&lt;description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about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 "recipe"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name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 "Apple pie"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/&gt; &lt;!-- description of resource defined in the about attribute; name as property--&gt;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&lt;/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rdf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&gt;</a:t>
            </a:r>
          </a:p>
          <a:p>
            <a:pPr marL="0" indent="0">
              <a:buNone/>
            </a:pPr>
            <a:endParaRPr lang="en-US" sz="1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&lt;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rdf:rdf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xmlns:rdf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"http://www.w3.org/1999/02/22-rdf-syntax-ns#"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xmlns:recipe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"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http://jg.dhlab.de/Teaching/recipe.xsd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"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&gt; 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&lt;description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about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 "recipe"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&gt;</a:t>
            </a:r>
            <a:endParaRPr lang="de-DE" sz="1400" dirty="0"/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 &lt;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recipe:</a:t>
            </a:r>
            <a:r>
              <a:rPr lang="en-US" sz="1400" i="0" dirty="0" err="1">
                <a:solidFill>
                  <a:srgbClr val="000000"/>
                </a:solidFill>
                <a:effectLst/>
              </a:rPr>
              <a:t>name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 "Apple pie"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 /&gt; &lt;--different way to define a property of the resource--&gt;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</a:rPr>
              <a:t>&lt;/description&gt;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&lt;/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rdf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&gt;</a:t>
            </a:r>
          </a:p>
          <a:p>
            <a:pPr marL="0" indent="0">
              <a:buNone/>
            </a:pPr>
            <a:endParaRPr lang="en-US" sz="1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&lt;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rdf:rdf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xmlns:rdf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"http://www.w3.org/1999/02/22-rdf-syntax-ns#"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xmlns:recipe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"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http://jg.dhlab.de/Teaching/recipe.xsd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"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&gt; 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&lt;description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about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sz="1400" b="0" i="0" dirty="0">
                <a:solidFill>
                  <a:srgbClr val="A31515"/>
                </a:solidFill>
                <a:effectLst/>
              </a:rPr>
              <a:t> "recipe"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&gt;</a:t>
            </a:r>
            <a:endParaRPr lang="de-DE" sz="1400" dirty="0"/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 &lt;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recipe:</a:t>
            </a:r>
            <a:r>
              <a:rPr lang="en-US" sz="1400" i="0" dirty="0" err="1">
                <a:solidFill>
                  <a:srgbClr val="000000"/>
                </a:solidFill>
                <a:effectLst/>
              </a:rPr>
              <a:t>name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&gt;Apple pie&lt;/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recipe:name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</a:rPr>
              <a:t>&lt;</a:t>
            </a:r>
            <a:r>
              <a:rPr lang="en-US" sz="1400" dirty="0" err="1">
                <a:solidFill>
                  <a:srgbClr val="000000"/>
                </a:solidFill>
              </a:rPr>
              <a:t>recipe:ingredient</a:t>
            </a:r>
            <a:r>
              <a:rPr lang="en-US" sz="1400" dirty="0">
                <a:solidFill>
                  <a:srgbClr val="000000"/>
                </a:solidFill>
              </a:rPr>
              <a:t>&gt;Apple&lt;/</a:t>
            </a:r>
            <a:r>
              <a:rPr lang="en-US" sz="1400" dirty="0" err="1">
                <a:solidFill>
                  <a:srgbClr val="000000"/>
                </a:solidFill>
              </a:rPr>
              <a:t>recipe:ingredient</a:t>
            </a:r>
            <a:r>
              <a:rPr lang="en-US" sz="1400" dirty="0">
                <a:solidFill>
                  <a:srgbClr val="000000"/>
                </a:solidFill>
              </a:rPr>
              <a:t>&gt;</a:t>
            </a:r>
            <a:endParaRPr lang="en-US" sz="1400" b="0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</a:rPr>
              <a:t>&lt;/description&gt;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&lt;/</a:t>
            </a:r>
            <a:r>
              <a:rPr lang="en-US" sz="1400" b="0" i="0" dirty="0" err="1">
                <a:solidFill>
                  <a:srgbClr val="000000"/>
                </a:solidFill>
                <a:effectLst/>
              </a:rPr>
              <a:t>rdf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&gt;</a:t>
            </a:r>
            <a:endParaRPr lang="de-DE" sz="14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534935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5AE0-F130-408A-9D77-EF359ECB1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RDF/XML (2)</a:t>
            </a:r>
            <a:endParaRPr lang="de-D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8D6386-3D13-42DC-8CC7-F47823498C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5123" y="1979741"/>
            <a:ext cx="11101754" cy="487825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Shakespeare 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subject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)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created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 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predicate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) 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Two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 noble 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kingsmen</a:t>
            </a:r>
            <a:endParaRPr kumimoji="0" lang="de-DE" altLang="de-DE" sz="2000" b="0" i="1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2000" dirty="0">
              <a:solidFill>
                <a:srgbClr val="000080"/>
              </a:solidFill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&lt;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rdf:RDF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cs typeface="Courier New" panose="02070309020205020404" pitchFamily="49" charset="0"/>
              </a:rPr>
              <a:t>xmlns:rdf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cs typeface="Courier New" panose="02070309020205020404" pitchFamily="49" charset="0"/>
              </a:rPr>
              <a:t>=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"http://www.w3.org/1999/02/22-rdf-syntax-ns#"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&lt;!-- </a:t>
            </a:r>
            <a:r>
              <a:rPr lang="en-US" sz="1200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xmlns:rdf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namespace, specifies that elements with the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rdf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prefix are from the namespace "http://www.w3.org/1999/02/22-rdf-syntax-ns#“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rgbClr val="292B2C"/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cs typeface="Courier New" panose="02070309020205020404" pitchFamily="49" charset="0"/>
              </a:rPr>
              <a:t>xmlns:dc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cs typeface="Courier New" panose="02070309020205020404" pitchFamily="49" charset="0"/>
              </a:rPr>
              <a:t>=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"http://purl.org/dc/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terms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/"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&gt;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&lt;!--</a:t>
            </a:r>
            <a:r>
              <a:rPr lang="en-US" sz="1200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xmlns:dc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namespace, specifies that elements with the dc prefix are from the namespace “http://purl.org/dc/elements/1.1/”, the Dublin Core Metadata Initiative--&gt;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rgbClr val="292B2C"/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&lt;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rdf:Description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cs typeface="Courier New" panose="02070309020205020404" pitchFamily="49" charset="0"/>
              </a:rPr>
              <a:t>rdf:about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cs typeface="Courier New" panose="02070309020205020404" pitchFamily="49" charset="0"/>
              </a:rPr>
              <a:t>=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"http://id.loc.gov/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authorities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/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names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/no2010025398"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&gt;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&lt;!--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rdf:about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describes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the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resource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(i.e.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anything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that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can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have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a URI</a:t>
            </a:r>
            <a:r>
              <a:rPr lang="de-DE" altLang="de-DE" sz="2000" dirty="0">
                <a:solidFill>
                  <a:srgbClr val="292B2C"/>
                </a:solidFill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--&gt;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&lt;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dc:creator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cs typeface="Courier New" panose="02070309020205020404" pitchFamily="49" charset="0"/>
              </a:rPr>
              <a:t>rdf:resource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cs typeface="Courier New" panose="02070309020205020404" pitchFamily="49" charset="0"/>
              </a:rPr>
              <a:t>=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"http://viaf.org/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viaf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/96994048"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/&gt;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&lt;!--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object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here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specified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as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URI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within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property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tag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which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contains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the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predicate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(i.e. ‚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creator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‘)--&gt;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&lt;/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rdf:Description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&gt;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&lt;/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rdf:RDF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&gt;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dirty="0"/>
              <a:t>Source: </a:t>
            </a:r>
            <a:r>
              <a:rPr lang="de-DE" altLang="de-DE" sz="1200" dirty="0">
                <a:hlinkClick r:id="rId2"/>
              </a:rPr>
              <a:t>https://programminghistorian.org/en/lessons/intro-to-linked-data#rdf-and-data-formats</a:t>
            </a:r>
            <a:endParaRPr lang="de-DE" altLang="de-DE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05025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5AE0-F130-408A-9D77-EF359ECB1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77" y="1176572"/>
            <a:ext cx="10972800" cy="1143000"/>
          </a:xfrm>
        </p:spPr>
        <p:txBody>
          <a:bodyPr/>
          <a:lstStyle/>
          <a:p>
            <a:r>
              <a:rPr lang="en-US" dirty="0"/>
              <a:t>RDF/XML (3)</a:t>
            </a:r>
            <a:endParaRPr lang="de-D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8D6386-3D13-42DC-8CC7-F47823498C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5123" y="2433711"/>
            <a:ext cx="11101754" cy="3970318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Jean le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Pourceau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 was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born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 in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Andrimont</a:t>
            </a:r>
            <a:endParaRPr kumimoji="0" lang="de-DE" altLang="de-DE" sz="2000" b="0" i="1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2000" dirty="0">
              <a:solidFill>
                <a:srgbClr val="000080"/>
              </a:solidFill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&lt;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rdf:RDF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cs typeface="Courier New" panose="02070309020205020404" pitchFamily="49" charset="0"/>
              </a:rPr>
              <a:t>xmlns:rdf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cs typeface="Courier New" panose="02070309020205020404" pitchFamily="49" charset="0"/>
              </a:rPr>
              <a:t>=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"http://www.w3.org/1999/02/22-rdf-syntax-ns#"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cs typeface="Courier New" panose="02070309020205020404" pitchFamily="49" charset="0"/>
              </a:rPr>
              <a:t>xmlns:people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cs typeface="Courier New" panose="02070309020205020404" pitchFamily="49" charset="0"/>
              </a:rPr>
              <a:t>=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cs typeface="Courier New" panose="02070309020205020404" pitchFamily="49" charset="0"/>
              </a:rPr>
              <a:t>http://jg.dhlab.de/Teaching/Geburtsbriefe.xsd/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cs typeface="Courier New" panose="02070309020205020404" pitchFamily="49" charset="0"/>
              </a:rPr>
              <a:t>people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#"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&lt;!-- </a:t>
            </a:r>
            <a:r>
              <a:rPr lang="en-US" sz="1200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xmlns:rdf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namespace, specifies that elements with the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rdf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prefix are from the namespace "http://www.w3.org/1999/02/22-rdf-syntax-ns#“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rgbClr val="292B2C"/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rgbClr val="292B2C"/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&lt;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rdf:Description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cs typeface="Courier New" panose="02070309020205020404" pitchFamily="49" charset="0"/>
              </a:rPr>
              <a:t>rdf:about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cs typeface="Courier New" panose="02070309020205020404" pitchFamily="49" charset="0"/>
              </a:rPr>
              <a:t>=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"</a:t>
            </a:r>
            <a:r>
              <a:rPr lang="de-DE" sz="2000" dirty="0">
                <a:solidFill>
                  <a:srgbClr val="C00000"/>
                </a:solidFill>
              </a:rPr>
              <a:t>http://whgazetteer.org/</a:t>
            </a:r>
            <a:r>
              <a:rPr lang="de-DE" sz="2000" dirty="0" err="1">
                <a:solidFill>
                  <a:srgbClr val="C00000"/>
                </a:solidFill>
              </a:rPr>
              <a:t>places</a:t>
            </a:r>
            <a:r>
              <a:rPr lang="de-DE" sz="2000" dirty="0">
                <a:solidFill>
                  <a:srgbClr val="C00000"/>
                </a:solidFill>
              </a:rPr>
              <a:t>/12502346/</a:t>
            </a:r>
            <a:r>
              <a:rPr lang="de-DE" sz="2000" dirty="0" err="1">
                <a:solidFill>
                  <a:srgbClr val="C00000"/>
                </a:solidFill>
              </a:rPr>
              <a:t>portal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D01040"/>
                </a:solidFill>
                <a:effectLst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&gt;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&lt;!--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rdf:about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describes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the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resource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(i.e.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anything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that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can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have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a URI</a:t>
            </a:r>
            <a:r>
              <a:rPr lang="de-DE" altLang="de-DE" sz="2000" dirty="0">
                <a:solidFill>
                  <a:srgbClr val="292B2C"/>
                </a:solidFill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--&gt;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&lt;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people:name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&gt; Jean le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Pourceau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 &lt;/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people:name</a:t>
            </a:r>
            <a:r>
              <a:rPr lang="de-DE" altLang="de-DE" sz="2000" dirty="0">
                <a:solidFill>
                  <a:srgbClr val="000080"/>
                </a:solidFill>
                <a:cs typeface="Courier New" panose="02070309020205020404" pitchFamily="49" charset="0"/>
              </a:rPr>
              <a:t>&gt;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000" dirty="0">
                <a:solidFill>
                  <a:srgbClr val="000080"/>
                </a:solidFill>
                <a:cs typeface="Courier New" panose="02070309020205020404" pitchFamily="49" charset="0"/>
              </a:rPr>
              <a:t>&lt;</a:t>
            </a:r>
            <a:r>
              <a:rPr lang="de-DE" altLang="de-DE" sz="2000" dirty="0" err="1">
                <a:solidFill>
                  <a:srgbClr val="000080"/>
                </a:solidFill>
                <a:cs typeface="Courier New" panose="02070309020205020404" pitchFamily="49" charset="0"/>
              </a:rPr>
              <a:t>action</a:t>
            </a:r>
            <a:r>
              <a:rPr lang="de-DE" altLang="de-DE" sz="2000" dirty="0">
                <a:solidFill>
                  <a:srgbClr val="000080"/>
                </a:solidFill>
                <a:cs typeface="Courier New" panose="02070309020205020404" pitchFamily="49" charset="0"/>
              </a:rPr>
              <a:t> = </a:t>
            </a:r>
            <a:r>
              <a:rPr lang="en-US" sz="2000" b="0" i="0" dirty="0">
                <a:solidFill>
                  <a:srgbClr val="A31515"/>
                </a:solidFill>
                <a:effectLst/>
              </a:rPr>
              <a:t>"</a:t>
            </a:r>
            <a:r>
              <a:rPr lang="en-US" sz="2000" b="0" i="0" dirty="0" err="1">
                <a:solidFill>
                  <a:srgbClr val="A31515"/>
                </a:solidFill>
                <a:effectLst/>
              </a:rPr>
              <a:t>born_in</a:t>
            </a:r>
            <a:r>
              <a:rPr lang="en-US" sz="2000" b="0" i="0" dirty="0">
                <a:solidFill>
                  <a:srgbClr val="A31515"/>
                </a:solidFill>
                <a:effectLst/>
              </a:rPr>
              <a:t>"/&gt;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rgbClr val="292B2C"/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&lt;/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rdf:Description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&gt;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&lt;/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rdf:RDF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cs typeface="Courier New" panose="02070309020205020404" pitchFamily="49" charset="0"/>
              </a:rPr>
              <a:t>&gt;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0895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4D40-E9C1-461F-9931-12D7371E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Triple in graph database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EEC80-5A16-415B-AB72-CE71F48FF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59" t="30323" r="33837" b="33020"/>
          <a:stretch/>
        </p:blipFill>
        <p:spPr>
          <a:xfrm>
            <a:off x="3429000" y="1960081"/>
            <a:ext cx="5333999" cy="455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6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96A1-C614-46C1-81DA-A19ED045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AOR – Perseus example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6123B-4641-4579-AA9A-56AE91E54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7"/>
          <a:stretch/>
        </p:blipFill>
        <p:spPr>
          <a:xfrm>
            <a:off x="193431" y="2170450"/>
            <a:ext cx="8379853" cy="4265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6F11C5-1562-4BD4-B903-D795FEAD6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62" t="28200" r="1407" b="44735"/>
          <a:stretch/>
        </p:blipFill>
        <p:spPr>
          <a:xfrm>
            <a:off x="8705015" y="2167345"/>
            <a:ext cx="3369753" cy="316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68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96CDC9-705D-49ED-A711-CA00EAD69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87" t="28196" b="8141"/>
          <a:stretch/>
        </p:blipFill>
        <p:spPr>
          <a:xfrm>
            <a:off x="806817" y="1998798"/>
            <a:ext cx="2841404" cy="4618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D76379-CECC-4A1C-946A-A47A638F0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76" t="24074" b="10797"/>
          <a:stretch/>
        </p:blipFill>
        <p:spPr>
          <a:xfrm>
            <a:off x="5222224" y="1998797"/>
            <a:ext cx="2297015" cy="46188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A4CA6C-EB7A-4A7E-9987-35C03BE437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689" t="13131" b="11679"/>
          <a:stretch/>
        </p:blipFill>
        <p:spPr>
          <a:xfrm>
            <a:off x="9093243" y="1946043"/>
            <a:ext cx="2444440" cy="467163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374D95A-671B-4BBD-9F30-FF922723C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41680"/>
            <a:ext cx="10972800" cy="1143000"/>
          </a:xfrm>
        </p:spPr>
        <p:txBody>
          <a:bodyPr/>
          <a:lstStyle/>
          <a:p>
            <a:r>
              <a:rPr lang="en-US" dirty="0"/>
              <a:t>AOR – Perseus 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3799728"/>
      </p:ext>
    </p:extLst>
  </p:cSld>
  <p:clrMapOvr>
    <a:masterClrMapping/>
  </p:clrMapOvr>
</p:sld>
</file>

<file path=ppt/theme/theme1.xml><?xml version="1.0" encoding="utf-8"?>
<a:theme xmlns:a="http://schemas.openxmlformats.org/drawingml/2006/main" name="IEG Power Point Vorlage2.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1113</Words>
  <Application>Microsoft Office PowerPoint</Application>
  <PresentationFormat>Widescreen</PresentationFormat>
  <Paragraphs>90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Candara</vt:lpstr>
      <vt:lpstr>Delicious-Bold</vt:lpstr>
      <vt:lpstr>Delicious-Roman</vt:lpstr>
      <vt:lpstr>Verdana</vt:lpstr>
      <vt:lpstr>IEG Power Point Vorlage2.0</vt:lpstr>
      <vt:lpstr>PowerPoint Presentation</vt:lpstr>
      <vt:lpstr>Resource Description Framework (RDF)</vt:lpstr>
      <vt:lpstr>RDF/XML</vt:lpstr>
      <vt:lpstr>RDF/XML</vt:lpstr>
      <vt:lpstr>RDF/XML (2)</vt:lpstr>
      <vt:lpstr>RDF/XML (3)</vt:lpstr>
      <vt:lpstr>Triple in graph database</vt:lpstr>
      <vt:lpstr>AOR – Perseus example</vt:lpstr>
      <vt:lpstr>AOR – Perseus example</vt:lpstr>
      <vt:lpstr>SPARQL</vt:lpstr>
      <vt:lpstr>Sources</vt:lpstr>
    </vt:vector>
  </TitlesOfParts>
  <Company>Johannes Gutenberg-Universität Mainz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Schieferstein, Kathrin</dc:creator>
  <cp:lastModifiedBy>Geraerts, Jaap</cp:lastModifiedBy>
  <cp:revision>183</cp:revision>
  <dcterms:created xsi:type="dcterms:W3CDTF">2019-04-17T11:48:36Z</dcterms:created>
  <dcterms:modified xsi:type="dcterms:W3CDTF">2021-07-15T10:14:55Z</dcterms:modified>
</cp:coreProperties>
</file>